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79" r:id="rId3"/>
    <p:sldId id="258" r:id="rId4"/>
    <p:sldId id="267" r:id="rId5"/>
    <p:sldId id="264" r:id="rId6"/>
    <p:sldId id="260" r:id="rId7"/>
    <p:sldId id="269" r:id="rId8"/>
    <p:sldId id="270" r:id="rId9"/>
    <p:sldId id="277" r:id="rId10"/>
    <p:sldId id="265" r:id="rId11"/>
    <p:sldId id="278" r:id="rId12"/>
    <p:sldId id="275" r:id="rId13"/>
    <p:sldId id="276" r:id="rId14"/>
    <p:sldId id="266" r:id="rId15"/>
    <p:sldId id="280" r:id="rId16"/>
    <p:sldId id="28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586"/>
  </p:normalViewPr>
  <p:slideViewPr>
    <p:cSldViewPr snapToGrid="0" snapToObjects="1">
      <p:cViewPr>
        <p:scale>
          <a:sx n="98" d="100"/>
          <a:sy n="98" d="100"/>
        </p:scale>
        <p:origin x="42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6.tiff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B7204-B868-5049-82CA-DB6CA4815C9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10437C-0816-C247-A192-1FC16FE84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63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55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23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68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24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91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05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2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35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14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86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921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94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27967" y="1828800"/>
            <a:ext cx="943209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/>
              <a:t>NYPD Complaints and Crime Statistics</a:t>
            </a:r>
          </a:p>
          <a:p>
            <a:pPr algn="ctr"/>
            <a:r>
              <a:rPr lang="en-US" sz="4600" dirty="0"/>
              <a:t>2018 04 19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27966" y="3772422"/>
            <a:ext cx="94320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err="1"/>
              <a:t>Haihui</a:t>
            </a:r>
            <a:r>
              <a:rPr lang="en-US" sz="3000" dirty="0"/>
              <a:t> Cao</a:t>
            </a:r>
          </a:p>
          <a:p>
            <a:pPr algn="ctr"/>
            <a:r>
              <a:rPr lang="en-US" sz="3000" dirty="0"/>
              <a:t>Kenneth Chen</a:t>
            </a:r>
          </a:p>
          <a:p>
            <a:pPr algn="ctr"/>
            <a:r>
              <a:rPr lang="en-US" sz="3000" dirty="0"/>
              <a:t>Benjamin Silk</a:t>
            </a:r>
          </a:p>
        </p:txBody>
      </p:sp>
    </p:spTree>
    <p:extLst>
      <p:ext uri="{BB962C8B-B14F-4D97-AF65-F5344CB8AC3E}">
        <p14:creationId xmlns:p14="http://schemas.microsoft.com/office/powerpoint/2010/main" val="18205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8C3130D6-6F6A-DA46-B9C7-BE89B31D9171}"/>
              </a:ext>
            </a:extLst>
          </p:cNvPr>
          <p:cNvGrpSpPr/>
          <p:nvPr/>
        </p:nvGrpSpPr>
        <p:grpSpPr>
          <a:xfrm>
            <a:off x="320692" y="985490"/>
            <a:ext cx="5588937" cy="5503512"/>
            <a:chOff x="958365" y="747177"/>
            <a:chExt cx="5857793" cy="5667409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A8219902-92C9-124A-9C8C-1C5046171276}"/>
                </a:ext>
              </a:extLst>
            </p:cNvPr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5565" y="747177"/>
              <a:ext cx="5366385" cy="30054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6406596C-A767-D345-B035-BE0B2A08FDD3}"/>
                </a:ext>
              </a:extLst>
            </p:cNvPr>
            <p:cNvSpPr txBox="1"/>
            <p:nvPr/>
          </p:nvSpPr>
          <p:spPr>
            <a:xfrm>
              <a:off x="958365" y="747177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a)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4CE820DC-F09F-3B4D-8219-6D256C6902D6}"/>
                </a:ext>
              </a:extLst>
            </p:cNvPr>
            <p:cNvSpPr txBox="1"/>
            <p:nvPr/>
          </p:nvSpPr>
          <p:spPr>
            <a:xfrm>
              <a:off x="1018525" y="375263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b)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C62DA53B-25DD-C646-A2BD-5D9A45631373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1518" y="3547561"/>
              <a:ext cx="5374640" cy="2867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D7977DE5-D93B-9B45-A0B0-651BDAC82E61}"/>
              </a:ext>
            </a:extLst>
          </p:cNvPr>
          <p:cNvSpPr/>
          <p:nvPr/>
        </p:nvSpPr>
        <p:spPr>
          <a:xfrm>
            <a:off x="6005306" y="1065958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a) The mean crimes of each month from 2006 to 2016. b) The average temperature of New York City each month.</a:t>
            </a:r>
            <a:endParaRPr lang="en-US" sz="16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B81076D2-AB3E-6143-A983-4D678B75DB5B}"/>
              </a:ext>
            </a:extLst>
          </p:cNvPr>
          <p:cNvSpPr/>
          <p:nvPr/>
        </p:nvSpPr>
        <p:spPr>
          <a:xfrm>
            <a:off x="424202" y="277604"/>
            <a:ext cx="111622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8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Which year or month has the most crimes? Are the crimes related to seasons or weather?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115F095A-8B36-9F40-88EF-3DDA158AA40A}"/>
              </a:ext>
            </a:extLst>
          </p:cNvPr>
          <p:cNvSpPr txBox="1"/>
          <p:nvPr/>
        </p:nvSpPr>
        <p:spPr>
          <a:xfrm>
            <a:off x="6313207" y="2349758"/>
            <a:ext cx="493294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The correlation of crimes to average temperature over months is 0.95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It seems the crimes are correlated to temperature except January.</a:t>
            </a:r>
          </a:p>
        </p:txBody>
      </p:sp>
    </p:spTree>
    <p:extLst>
      <p:ext uri="{BB962C8B-B14F-4D97-AF65-F5344CB8AC3E}">
        <p14:creationId xmlns:p14="http://schemas.microsoft.com/office/powerpoint/2010/main" val="132504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FED7EF06-F285-6D4E-88F0-D5ABD08674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8173"/>
              </p:ext>
            </p:extLst>
          </p:nvPr>
        </p:nvGraphicFramePr>
        <p:xfrm>
          <a:off x="485275" y="3861409"/>
          <a:ext cx="7363324" cy="2468880"/>
        </p:xfrm>
        <a:graphic>
          <a:graphicData uri="http://schemas.openxmlformats.org/drawingml/2006/table">
            <a:tbl>
              <a:tblPr/>
              <a:tblGrid>
                <a:gridCol w="1840831">
                  <a:extLst>
                    <a:ext uri="{9D8B030D-6E8A-4147-A177-3AD203B41FA5}">
                      <a16:colId xmlns="" xmlns:a16="http://schemas.microsoft.com/office/drawing/2014/main" val="1395399423"/>
                    </a:ext>
                  </a:extLst>
                </a:gridCol>
                <a:gridCol w="1840831">
                  <a:extLst>
                    <a:ext uri="{9D8B030D-6E8A-4147-A177-3AD203B41FA5}">
                      <a16:colId xmlns="" xmlns:a16="http://schemas.microsoft.com/office/drawing/2014/main" val="2678162750"/>
                    </a:ext>
                  </a:extLst>
                </a:gridCol>
                <a:gridCol w="1840831">
                  <a:extLst>
                    <a:ext uri="{9D8B030D-6E8A-4147-A177-3AD203B41FA5}">
                      <a16:colId xmlns="" xmlns:a16="http://schemas.microsoft.com/office/drawing/2014/main" val="470496504"/>
                    </a:ext>
                  </a:extLst>
                </a:gridCol>
                <a:gridCol w="1840831">
                  <a:extLst>
                    <a:ext uri="{9D8B030D-6E8A-4147-A177-3AD203B41FA5}">
                      <a16:colId xmlns="" xmlns:a16="http://schemas.microsoft.com/office/drawing/2014/main" val="3035667279"/>
                    </a:ext>
                  </a:extLst>
                </a:gridCol>
              </a:tblGrid>
              <a:tr h="51416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effectLst/>
                        </a:rPr>
                        <a:t>Area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Crimes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>
                          <a:effectLst/>
                        </a:rPr>
                        <a:t>population_2010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>
                          <a:effectLst/>
                        </a:rPr>
                        <a:t>population_per_acre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252077312"/>
                  </a:ext>
                </a:extLst>
              </a:tr>
              <a:tr h="293809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BROOKLYN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151919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2504700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55.3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28780090"/>
                  </a:ext>
                </a:extLst>
              </a:tr>
              <a:tr h="293809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MANHATTAN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120960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1585873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108.5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109071925"/>
                  </a:ext>
                </a:extLst>
              </a:tr>
              <a:tr h="293809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BRONX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111824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1385108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51.4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1830399"/>
                  </a:ext>
                </a:extLst>
              </a:tr>
              <a:tr h="293809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QUEENS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99082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2230722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32.1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504947483"/>
                  </a:ext>
                </a:extLst>
              </a:tr>
              <a:tr h="293809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STATEN ISLAND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24063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468730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12.5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736687007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4990236F-6E3C-6A43-8A83-C27B1ED7B3A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868" y="746564"/>
            <a:ext cx="4786997" cy="331709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2ED85D6E-C27A-1B40-9928-175189DDB8D0}"/>
              </a:ext>
            </a:extLst>
          </p:cNvPr>
          <p:cNvSpPr/>
          <p:nvPr/>
        </p:nvSpPr>
        <p:spPr>
          <a:xfrm>
            <a:off x="372980" y="423398"/>
            <a:ext cx="758791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8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How are crimes correlated to demographic and population data geographically?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91884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29CEC7C4-7FE9-0445-B5AC-52B1C1FEE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923" y="283668"/>
            <a:ext cx="6086517" cy="616056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82B5EC16-0F64-8E43-BF47-0955CB75C46A}"/>
              </a:ext>
            </a:extLst>
          </p:cNvPr>
          <p:cNvSpPr/>
          <p:nvPr/>
        </p:nvSpPr>
        <p:spPr>
          <a:xfrm>
            <a:off x="217546" y="99002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Top 10 most frequent crimes: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798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="" xmlns:a16="http://schemas.microsoft.com/office/drawing/2014/main" id="{F28235B3-AFE8-284E-840E-8287033B9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279125"/>
              </p:ext>
            </p:extLst>
          </p:nvPr>
        </p:nvGraphicFramePr>
        <p:xfrm>
          <a:off x="779248" y="1450707"/>
          <a:ext cx="2969792" cy="39643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4896">
                  <a:extLst>
                    <a:ext uri="{9D8B030D-6E8A-4147-A177-3AD203B41FA5}">
                      <a16:colId xmlns="" xmlns:a16="http://schemas.microsoft.com/office/drawing/2014/main" val="4080628094"/>
                    </a:ext>
                  </a:extLst>
                </a:gridCol>
                <a:gridCol w="1484896">
                  <a:extLst>
                    <a:ext uri="{9D8B030D-6E8A-4147-A177-3AD203B41FA5}">
                      <a16:colId xmlns="" xmlns:a16="http://schemas.microsoft.com/office/drawing/2014/main" val="3803245778"/>
                    </a:ext>
                  </a:extLst>
                </a:gridCol>
              </a:tblGrid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RPT_DT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662280562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2006    536263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910865397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2007    536261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60308038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2008    528317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34348462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2009    511293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08148351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2010    507730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47758431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2011    496945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97420710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2012    502701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174990208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2013    495662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64391033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2014    489825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82343905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2015    477394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94614635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2016    478752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11654770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Freq</a:t>
                      </a:r>
                      <a:r>
                        <a:rPr lang="en-US" sz="1800" u="none" strike="noStrike" dirty="0">
                          <a:effectLst/>
                        </a:rPr>
                        <a:t>: A-DEC, Name: OFNS_DESC, </a:t>
                      </a:r>
                      <a:r>
                        <a:rPr lang="en-US" sz="1800" u="none" strike="noStrike" dirty="0" err="1">
                          <a:effectLst/>
                        </a:rPr>
                        <a:t>dtype</a:t>
                      </a:r>
                      <a:r>
                        <a:rPr lang="en-US" sz="1800" u="none" strike="noStrike" dirty="0">
                          <a:effectLst/>
                        </a:rPr>
                        <a:t>: int64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3345194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333FA28D-ACFE-CD4B-A1E6-674C9E07364A}"/>
              </a:ext>
            </a:extLst>
          </p:cNvPr>
          <p:cNvSpPr/>
          <p:nvPr/>
        </p:nvSpPr>
        <p:spPr>
          <a:xfrm>
            <a:off x="779249" y="489102"/>
            <a:ext cx="4182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Crimes counts over 2006-2016: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488CC19D-C24B-BB4E-AA7C-5A302F701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311" y="1359266"/>
            <a:ext cx="7114014" cy="462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15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784" y="944155"/>
            <a:ext cx="4048233" cy="55992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215" y="1099817"/>
            <a:ext cx="4466485" cy="48176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87679" y="297321"/>
            <a:ext cx="10981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800000"/>
                </a:solidFill>
                <a:latin typeface="Courier" charset="0"/>
                <a:ea typeface="Calibri" charset="0"/>
                <a:cs typeface="Calibri" charset="0"/>
              </a:rPr>
              <a:t>What </a:t>
            </a:r>
            <a:r>
              <a:rPr lang="en-US" b="1" dirty="0">
                <a:solidFill>
                  <a:srgbClr val="800000"/>
                </a:solidFill>
                <a:latin typeface="Courier" charset="0"/>
                <a:ea typeface="Calibri" charset="0"/>
                <a:cs typeface="Calibri" charset="0"/>
              </a:rPr>
              <a:t>are the most frequent crimes? Does this differ by borough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9845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004" y="1337310"/>
            <a:ext cx="4716754" cy="34959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963" y="1337310"/>
            <a:ext cx="4686580" cy="327387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78380" y="297320"/>
            <a:ext cx="111912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solidFill>
                  <a:srgbClr val="800000"/>
                </a:solidFill>
                <a:latin typeface="Courier" charset="0"/>
                <a:ea typeface="Calibri" charset="0"/>
                <a:cs typeface="Calibri" charset="0"/>
              </a:rPr>
              <a:t>Does </a:t>
            </a:r>
            <a:r>
              <a:rPr lang="en-US" b="1" dirty="0">
                <a:solidFill>
                  <a:srgbClr val="800000"/>
                </a:solidFill>
                <a:latin typeface="Courier" charset="0"/>
                <a:ea typeface="Calibri" charset="0"/>
                <a:cs typeface="Calibri" charset="0"/>
              </a:rPr>
              <a:t>crime fluctuate over time? What are the crime trends from 2006-2016? </a:t>
            </a:r>
            <a:endParaRPr lang="en-US" sz="2400" dirty="0">
              <a:solidFill>
                <a:srgbClr val="000000"/>
              </a:solidFill>
              <a:effectLst/>
              <a:latin typeface="Helvetica" charset="0"/>
              <a:ea typeface="Arial Unicode MS" charset="0"/>
              <a:cs typeface="Arial Unicode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4124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31074"/>
            <a:ext cx="12192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Thank you</a:t>
            </a:r>
          </a:p>
          <a:p>
            <a:pPr algn="ctr"/>
            <a:endParaRPr lang="en-US" sz="3200" dirty="0"/>
          </a:p>
          <a:p>
            <a:pPr algn="ctr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708" y="1620852"/>
            <a:ext cx="8839200" cy="41402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619263" y="5985115"/>
            <a:ext cx="72147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/>
              <a:t>Future: Data Science Fights against Crimes</a:t>
            </a:r>
          </a:p>
        </p:txBody>
      </p:sp>
    </p:spTree>
    <p:extLst>
      <p:ext uri="{BB962C8B-B14F-4D97-AF65-F5344CB8AC3E}">
        <p14:creationId xmlns:p14="http://schemas.microsoft.com/office/powerpoint/2010/main" val="1704615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48AF15D-3858-7D46-895F-29F8CBAE2E3F}"/>
              </a:ext>
            </a:extLst>
          </p:cNvPr>
          <p:cNvSpPr txBox="1"/>
          <p:nvPr/>
        </p:nvSpPr>
        <p:spPr>
          <a:xfrm>
            <a:off x="660747" y="528572"/>
            <a:ext cx="2912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Background: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9E49911D-8793-1E49-A2DD-97176245EA71}"/>
              </a:ext>
            </a:extLst>
          </p:cNvPr>
          <p:cNvSpPr/>
          <p:nvPr/>
        </p:nvSpPr>
        <p:spPr>
          <a:xfrm>
            <a:off x="660747" y="1475692"/>
            <a:ext cx="10360179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urier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Data:</a:t>
            </a:r>
            <a:r>
              <a:rPr lang="en-US" sz="2400" dirty="0">
                <a:latin typeface="Courier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NYPD Complaint Data Historic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urier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urier" pitchFamily="2" charset="0"/>
                <a:cs typeface="Times New Roman" panose="02020603050405020304" pitchFamily="18" charset="0"/>
              </a:rPr>
              <a:t>From free government repository via the NYC Open Data portal on </a:t>
            </a:r>
            <a:r>
              <a:rPr lang="en-US" sz="2400" dirty="0" err="1">
                <a:latin typeface="Courier" pitchFamily="2" charset="0"/>
                <a:cs typeface="Times New Roman" panose="02020603050405020304" pitchFamily="18" charset="0"/>
              </a:rPr>
              <a:t>NYC.gov</a:t>
            </a:r>
            <a:endParaRPr lang="en-US" sz="2400" dirty="0">
              <a:latin typeface="Courier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urier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urier" pitchFamily="2" charset="0"/>
                <a:cs typeface="Times New Roman" panose="02020603050405020304" pitchFamily="18" charset="0"/>
              </a:rPr>
              <a:t>Includes: valid felony, misdemeanor, and violation crimes reported to the New York City Police Department (NYPD) from 2006 to 2016.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61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917" y="1142766"/>
            <a:ext cx="11326624" cy="4709393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920484" y="969496"/>
            <a:ext cx="1991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581988" y="1142767"/>
            <a:ext cx="0" cy="2049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081509" y="600164"/>
            <a:ext cx="145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 features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-679569" y="1614898"/>
            <a:ext cx="207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5.6 million crimes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D6607179-25CD-EA44-854F-870E30AA8EEA}"/>
              </a:ext>
            </a:extLst>
          </p:cNvPr>
          <p:cNvSpPr txBox="1"/>
          <p:nvPr/>
        </p:nvSpPr>
        <p:spPr>
          <a:xfrm>
            <a:off x="629348" y="0"/>
            <a:ext cx="2912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Data: </a:t>
            </a:r>
          </a:p>
        </p:txBody>
      </p:sp>
    </p:spTree>
    <p:extLst>
      <p:ext uri="{BB962C8B-B14F-4D97-AF65-F5344CB8AC3E}">
        <p14:creationId xmlns:p14="http://schemas.microsoft.com/office/powerpoint/2010/main" val="130802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08911" y="733142"/>
            <a:ext cx="746366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The most frequent crimes between 2006 – 2016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PETIT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LARCENY                           688005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HARRASSMENT 2                           431275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CRIMINAL MISCHIEF &amp; RELATED OF          428688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ASSAULT 3 &amp; RELATED OFFENSES            398708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GRAND LARCENY                           359811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DANGEROUS DRUGS                         246411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OFF. AGNST PUB ORD SENSBLTY &amp;           206066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BURGLARY                                183337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ROBBERY                                 149707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FELONY ASSAULT                          144699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11" y="4343454"/>
            <a:ext cx="6988232" cy="241744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1962" y="169818"/>
            <a:ext cx="10345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Q. </a:t>
            </a:r>
            <a:r>
              <a:rPr lang="en-US" b="1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What are the most frequent crimes over 10 years in New York?</a:t>
            </a:r>
            <a:endParaRPr lang="en-US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15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1304" y="968128"/>
            <a:ext cx="800586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‘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HARASSMENT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2’ statistics by city from 2006 to 2016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BROOKLYN        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137079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QUEENS           100964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MANHATTAN         84029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BRONX             79179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STATEN ISLAND     30024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940" y="2353123"/>
            <a:ext cx="6583036" cy="4254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57442" y="2045346"/>
            <a:ext cx="650935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‘</a:t>
            </a:r>
            <a:r>
              <a:rPr lang="en-US" sz="1400" dirty="0" smtClean="0">
                <a:latin typeface="Courier" charset="0"/>
                <a:ea typeface="Courier" charset="0"/>
                <a:cs typeface="Courier" charset="0"/>
              </a:rPr>
              <a:t>HARASSMENT </a:t>
            </a: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2’ crimes in each city with respective year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1962" y="169818"/>
            <a:ext cx="10345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Q. How does ‘Harassment’ complaints relate to each year? </a:t>
            </a:r>
            <a:endParaRPr lang="en-US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132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2358" y="1082888"/>
            <a:ext cx="389841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Total minutes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taken</a:t>
            </a:r>
          </a:p>
          <a:p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5.0          527289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10.0         364559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15.0         233072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0.0          222278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30.0         213119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20.0         119527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60.0         105768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2.0           78363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1.0           68354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3.0           59321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4.0           48384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6.0           44470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7.0           43223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120.0         41029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1962" y="169818"/>
            <a:ext cx="10345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Q. How long does it take to close the crime? </a:t>
            </a:r>
            <a:endParaRPr lang="en-US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22160" y="1082888"/>
            <a:ext cx="5895585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Crimes that takes 547 days to close</a:t>
            </a:r>
          </a:p>
          <a:p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27435                            BURGLARY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143061                      HARRASSMENT 2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224522      OFF. AGNST PUB ORD SENSBLTY &amp;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244856                        THEFT-FRAUD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933785                      GRAND LARCENY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1806860                     GRAND LARCENY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1932161                     HARRASSMENT 2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2027358                     GRAND LARCENY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2334642                     GRAND LARCENY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2635346                       THEFT-FRAUD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2970653                     GRAND LARCENY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3684636    OTHER OFFENSES RELATED TO THEF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3954257     OFF. AGNST PUB ORD SENSBLTY &amp;</a:t>
            </a:r>
          </a:p>
        </p:txBody>
      </p:sp>
    </p:spTree>
    <p:extLst>
      <p:ext uri="{BB962C8B-B14F-4D97-AF65-F5344CB8AC3E}">
        <p14:creationId xmlns:p14="http://schemas.microsoft.com/office/powerpoint/2010/main" val="2115858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07" y="366288"/>
            <a:ext cx="11359529" cy="619735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7030" y="0"/>
            <a:ext cx="8780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York (Manhattan) Crimes that take more than 546 days to close</a:t>
            </a:r>
          </a:p>
        </p:txBody>
      </p:sp>
    </p:spTree>
    <p:extLst>
      <p:ext uri="{BB962C8B-B14F-4D97-AF65-F5344CB8AC3E}">
        <p14:creationId xmlns:p14="http://schemas.microsoft.com/office/powerpoint/2010/main" val="1832282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06" y="366287"/>
            <a:ext cx="11359529" cy="621808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77030" y="0"/>
            <a:ext cx="8780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York (Manhattan) Crimes that take more than 546 days to close</a:t>
            </a:r>
          </a:p>
        </p:txBody>
      </p:sp>
    </p:spTree>
    <p:extLst>
      <p:ext uri="{BB962C8B-B14F-4D97-AF65-F5344CB8AC3E}">
        <p14:creationId xmlns:p14="http://schemas.microsoft.com/office/powerpoint/2010/main" val="25565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7D8046FF-B154-5A45-8A4C-D5BC48BBE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304" y="1334118"/>
            <a:ext cx="9208167" cy="459631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A6D1A9E0-9E88-9C4E-B26A-565A3AD9E5F9}"/>
              </a:ext>
            </a:extLst>
          </p:cNvPr>
          <p:cNvSpPr/>
          <p:nvPr/>
        </p:nvSpPr>
        <p:spPr>
          <a:xfrm>
            <a:off x="454395" y="547862"/>
            <a:ext cx="1093951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8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Which year or month has the most crimes? Are the crimes related to seasons or weather?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F002FF8-D4C6-E644-A28E-634460AFD376}"/>
              </a:ext>
            </a:extLst>
          </p:cNvPr>
          <p:cNvSpPr/>
          <p:nvPr/>
        </p:nvSpPr>
        <p:spPr>
          <a:xfrm>
            <a:off x="1291388" y="6008807"/>
            <a:ext cx="7912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The monthly average of crimes from 2006 to 2016.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32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1941</TotalTime>
  <Words>515</Words>
  <Application>Microsoft Macintosh PowerPoint</Application>
  <PresentationFormat>Widescreen</PresentationFormat>
  <Paragraphs>123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 Unicode MS</vt:lpstr>
      <vt:lpstr>Calibri</vt:lpstr>
      <vt:lpstr>Calibri Light</vt:lpstr>
      <vt:lpstr>Courier</vt:lpstr>
      <vt:lpstr>Courier New</vt:lpstr>
      <vt:lpstr>DengXian</vt:lpstr>
      <vt:lpstr>Helvetica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69</cp:revision>
  <cp:lastPrinted>2018-04-19T19:56:53Z</cp:lastPrinted>
  <dcterms:created xsi:type="dcterms:W3CDTF">2018-04-01T16:57:45Z</dcterms:created>
  <dcterms:modified xsi:type="dcterms:W3CDTF">2018-04-19T19:58:43Z</dcterms:modified>
</cp:coreProperties>
</file>

<file path=docProps/thumbnail.jpeg>
</file>